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pptx" ContentType="application/vnd.openxmlformats-officedocument.presentationml.presentation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84" r:id="rId1"/>
  </p:sldMasterIdLst>
  <p:notesMasterIdLst>
    <p:notesMasterId r:id="rId29"/>
  </p:notesMasterIdLst>
  <p:handoutMasterIdLst>
    <p:handoutMasterId r:id="rId30"/>
  </p:handoutMasterIdLst>
  <p:sldIdLst>
    <p:sldId id="308" r:id="rId2"/>
    <p:sldId id="257" r:id="rId3"/>
    <p:sldId id="358" r:id="rId4"/>
    <p:sldId id="336" r:id="rId5"/>
    <p:sldId id="337" r:id="rId6"/>
    <p:sldId id="294" r:id="rId7"/>
    <p:sldId id="296" r:id="rId8"/>
    <p:sldId id="297" r:id="rId9"/>
    <p:sldId id="298" r:id="rId10"/>
    <p:sldId id="299" r:id="rId11"/>
    <p:sldId id="301" r:id="rId12"/>
    <p:sldId id="350" r:id="rId13"/>
    <p:sldId id="351" r:id="rId14"/>
    <p:sldId id="352" r:id="rId15"/>
    <p:sldId id="284" r:id="rId16"/>
    <p:sldId id="353" r:id="rId17"/>
    <p:sldId id="286" r:id="rId18"/>
    <p:sldId id="354" r:id="rId19"/>
    <p:sldId id="269" r:id="rId20"/>
    <p:sldId id="355" r:id="rId21"/>
    <p:sldId id="302" r:id="rId22"/>
    <p:sldId id="356" r:id="rId23"/>
    <p:sldId id="357" r:id="rId24"/>
    <p:sldId id="359" r:id="rId25"/>
    <p:sldId id="349" r:id="rId26"/>
    <p:sldId id="347" r:id="rId27"/>
    <p:sldId id="309" r:id="rId28"/>
  </p:sldIdLst>
  <p:sldSz cx="9144000" cy="6858000" type="screen4x3"/>
  <p:notesSz cx="6794500" cy="9918700"/>
  <p:embeddedFontLst>
    <p:embeddedFont>
      <p:font typeface="Unit-Light" panose="02000506040000020004" pitchFamily="2" charset="0"/>
      <p:regular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Unit-Medium" panose="02000506040000020004" pitchFamily="2" charset="0"/>
      <p:regular r:id="rId36"/>
    </p:embeddedFont>
    <p:embeddedFont>
      <p:font typeface="Times" panose="02020603050405020304" pitchFamily="18" charset="0"/>
      <p:regular r:id="rId37"/>
      <p:bold r:id="rId38"/>
      <p:italic r:id="rId39"/>
      <p:boldItalic r:id="rId40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uth Mueller" initials="RM" lastIdx="1" clrIdx="0"/>
  <p:cmAuthor id="1" name="Tanja Kiziak" initials="TK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18" autoAdjust="0"/>
    <p:restoredTop sz="56691" autoAdjust="0"/>
  </p:normalViewPr>
  <p:slideViewPr>
    <p:cSldViewPr>
      <p:cViewPr varScale="1">
        <p:scale>
          <a:sx n="50" d="100"/>
          <a:sy n="50" d="100"/>
        </p:scale>
        <p:origin x="-19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024" cy="496492"/>
          </a:xfrm>
          <a:prstGeom prst="rect">
            <a:avLst/>
          </a:prstGeom>
        </p:spPr>
        <p:txBody>
          <a:bodyPr vert="horz" lIns="91376" tIns="45688" rIns="91376" bIns="45688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7891" y="1"/>
            <a:ext cx="2945024" cy="496492"/>
          </a:xfrm>
          <a:prstGeom prst="rect">
            <a:avLst/>
          </a:prstGeom>
        </p:spPr>
        <p:txBody>
          <a:bodyPr vert="horz" lIns="91376" tIns="45688" rIns="91376" bIns="45688" rtlCol="0"/>
          <a:lstStyle>
            <a:lvl1pPr algn="r">
              <a:defRPr sz="1200"/>
            </a:lvl1pPr>
          </a:lstStyle>
          <a:p>
            <a:fld id="{B948ABF3-FB12-4400-A072-F6A442AEEE13}" type="datetimeFigureOut">
              <a:rPr lang="de-DE" smtClean="0"/>
              <a:pPr/>
              <a:t>17.10.2013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0625"/>
            <a:ext cx="2945024" cy="496490"/>
          </a:xfrm>
          <a:prstGeom prst="rect">
            <a:avLst/>
          </a:prstGeom>
        </p:spPr>
        <p:txBody>
          <a:bodyPr vert="horz" lIns="91376" tIns="45688" rIns="91376" bIns="45688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7891" y="9420625"/>
            <a:ext cx="2945024" cy="496490"/>
          </a:xfrm>
          <a:prstGeom prst="rect">
            <a:avLst/>
          </a:prstGeom>
        </p:spPr>
        <p:txBody>
          <a:bodyPr vert="horz" lIns="91376" tIns="45688" rIns="91376" bIns="45688" rtlCol="0" anchor="b"/>
          <a:lstStyle>
            <a:lvl1pPr algn="r">
              <a:defRPr sz="1200"/>
            </a:lvl1pPr>
          </a:lstStyle>
          <a:p>
            <a:fld id="{135AE390-9420-45CF-9364-8716AF80DE9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30545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4283" cy="495935"/>
          </a:xfrm>
          <a:prstGeom prst="rect">
            <a:avLst/>
          </a:prstGeom>
        </p:spPr>
        <p:txBody>
          <a:bodyPr vert="horz" lIns="91376" tIns="45688" rIns="91376" bIns="45688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8646" y="0"/>
            <a:ext cx="2944283" cy="495935"/>
          </a:xfrm>
          <a:prstGeom prst="rect">
            <a:avLst/>
          </a:prstGeom>
        </p:spPr>
        <p:txBody>
          <a:bodyPr vert="horz" lIns="91376" tIns="45688" rIns="91376" bIns="45688" rtlCol="0"/>
          <a:lstStyle>
            <a:lvl1pPr algn="r">
              <a:defRPr sz="1200"/>
            </a:lvl1pPr>
          </a:lstStyle>
          <a:p>
            <a:fld id="{42619F00-0944-4493-BF47-53A1D30BDD0B}" type="datetimeFigureOut">
              <a:rPr lang="de-DE" smtClean="0"/>
              <a:pPr/>
              <a:t>17.10.2013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59350" cy="37195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76" tIns="45688" rIns="91376" bIns="45688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11384"/>
            <a:ext cx="5435600" cy="4463415"/>
          </a:xfrm>
          <a:prstGeom prst="rect">
            <a:avLst/>
          </a:prstGeom>
        </p:spPr>
        <p:txBody>
          <a:bodyPr vert="horz" lIns="91376" tIns="45688" rIns="91376" bIns="45688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421043"/>
            <a:ext cx="2944283" cy="495935"/>
          </a:xfrm>
          <a:prstGeom prst="rect">
            <a:avLst/>
          </a:prstGeom>
        </p:spPr>
        <p:txBody>
          <a:bodyPr vert="horz" lIns="91376" tIns="45688" rIns="91376" bIns="45688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8646" y="9421043"/>
            <a:ext cx="2944283" cy="495935"/>
          </a:xfrm>
          <a:prstGeom prst="rect">
            <a:avLst/>
          </a:prstGeom>
        </p:spPr>
        <p:txBody>
          <a:bodyPr vert="horz" lIns="91376" tIns="45688" rIns="91376" bIns="45688" rtlCol="0" anchor="b"/>
          <a:lstStyle>
            <a:lvl1pPr algn="r">
              <a:defRPr sz="1200"/>
            </a:lvl1pPr>
          </a:lstStyle>
          <a:p>
            <a:fld id="{10EFC98A-3AA9-49C2-AAB2-FCF58F5C3D0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53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29387-AA68-4C30-83A3-D546E8552D4F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FC98A-3AA9-49C2-AAB2-FCF58F5C3D05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9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endParaRPr lang="de-DE" baseline="0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FC98A-3AA9-49C2-AAB2-FCF58F5C3D05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5954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rtl="0">
              <a:buFont typeface="Symbol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FC98A-3AA9-49C2-AAB2-FCF58F5C3D05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2258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 smtClean="0">
              <a:effectLst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FC98A-3AA9-49C2-AAB2-FCF58F5C3D05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5680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FC98A-3AA9-49C2-AAB2-FCF58F5C3D05}" type="slidenum">
              <a:rPr lang="de-DE" smtClean="0"/>
              <a:pPr/>
              <a:t>6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B89DD47-C54E-477C-BEFF-08776E9E6FD7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3C9D90-590C-4D75-ADB9-EF10FEBE38C1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9A2F1E-A4E3-4BE1-8ADA-A0D0149A1CD2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0" indent="0">
              <a:buFont typeface="Symbol"/>
              <a:buNone/>
            </a:pPr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5CD430-5E38-4059-B331-CB71BE75B043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1997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5CD430-5E38-4059-B331-CB71BE75B043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8190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baseline="0" dirty="0" smtClean="0">
              <a:latin typeface="Times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FC98A-3AA9-49C2-AAB2-FCF58F5C3D05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1393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FC98A-3AA9-49C2-AAB2-FCF58F5C3D05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13933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FC98A-3AA9-49C2-AAB2-FCF58F5C3D05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13933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baseline="0" dirty="0" smtClean="0"/>
          </a:p>
          <a:p>
            <a:pPr marL="0" indent="0">
              <a:buFontTx/>
              <a:buNone/>
            </a:pPr>
            <a:endParaRPr lang="de-DE" baseline="0" dirty="0" smtClean="0"/>
          </a:p>
          <a:p>
            <a:endParaRPr lang="de-DE" b="1" dirty="0" smtClean="0"/>
          </a:p>
          <a:p>
            <a:r>
              <a:rPr lang="de-DE" b="1" dirty="0"/>
              <a:t> 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FC98A-3AA9-49C2-AAB2-FCF58F5C3D05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39618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Symbol" pitchFamily="18" charset="2"/>
              <a:buNone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FC98A-3AA9-49C2-AAB2-FCF58F5C3D05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13933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Symbol"/>
              <a:buNone/>
            </a:pPr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FC98A-3AA9-49C2-AAB2-FCF58F5C3D05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47078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FC98A-3AA9-49C2-AAB2-FCF58F5C3D05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13933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FC98A-3AA9-49C2-AAB2-FCF58F5C3D05}" type="slidenum">
              <a:rPr lang="de-DE" smtClean="0"/>
              <a:pPr/>
              <a:t>19</a:t>
            </a:fld>
            <a:endParaRPr lang="de-D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FC98A-3AA9-49C2-AAB2-FCF58F5C3D05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13933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5CD430-5E38-4059-B331-CB71BE75B043}" type="slidenum">
              <a:rPr lang="de-DE" smtClean="0"/>
              <a:pPr>
                <a:defRPr/>
              </a:pPr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54259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FC98A-3AA9-49C2-AAB2-FCF58F5C3D05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13933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FC98A-3AA9-49C2-AAB2-FCF58F5C3D05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13933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0" indent="0">
              <a:buFont typeface="Symbol"/>
              <a:buNone/>
            </a:pPr>
            <a:endParaRPr lang="en-US" baseline="0" dirty="0" smtClean="0"/>
          </a:p>
          <a:p>
            <a:pPr marL="0" lvl="0" indent="0">
              <a:buFont typeface="Symbol"/>
              <a:buNone/>
            </a:pPr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5CD430-5E38-4059-B331-CB71BE75B043}" type="slidenum">
              <a:rPr lang="de-DE" smtClean="0"/>
              <a:pPr>
                <a:defRPr/>
              </a:pPr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19971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FC98A-3AA9-49C2-AAB2-FCF58F5C3D05}" type="slidenum">
              <a:rPr lang="de-DE" smtClean="0"/>
              <a:pPr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13933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FC98A-3AA9-49C2-AAB2-FCF58F5C3D05}" type="slidenum">
              <a:rPr lang="de-DE" smtClean="0"/>
              <a:pPr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83562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Tx/>
              <a:buNone/>
            </a:pPr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5CD430-5E38-4059-B331-CB71BE75B043}" type="slidenum">
              <a:rPr lang="de-DE" smtClean="0"/>
              <a:pPr>
                <a:defRPr/>
              </a:pPr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1176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/>
          <p:cNvPicPr>
            <a:picLocks noChangeAspect="1" noChangeArrowheads="1"/>
          </p:cNvPicPr>
          <p:nvPr/>
        </p:nvPicPr>
        <p:blipFill>
          <a:blip r:embed="rId2" cstate="print"/>
          <a:srcRect b="2524"/>
          <a:stretch>
            <a:fillRect/>
          </a:stretch>
        </p:blipFill>
        <p:spPr bwMode="auto">
          <a:xfrm>
            <a:off x="0" y="171450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4029076"/>
            <a:ext cx="6400800" cy="90012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076B5-6F04-4215-A75C-2D8941F5623A}" type="datetimeFigureOut">
              <a:rPr lang="de-DE" smtClean="0"/>
              <a:pPr/>
              <a:t>17.10.2013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95DE1-3642-4290-8162-38407FC5E780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12" name="Inhaltsplatzhalter 3" descr="Klima_e_6.jpg"/>
          <p:cNvPicPr>
            <a:picLocks noChangeAspect="1"/>
          </p:cNvPicPr>
          <p:nvPr/>
        </p:nvPicPr>
        <p:blipFill>
          <a:blip r:embed="rId3" cstate="print"/>
          <a:srcRect l="68750" b="83334"/>
          <a:stretch>
            <a:fillRect/>
          </a:stretch>
        </p:blipFill>
        <p:spPr>
          <a:xfrm>
            <a:off x="6286512" y="0"/>
            <a:ext cx="2857488" cy="1142984"/>
          </a:xfrm>
          <a:prstGeom prst="rect">
            <a:avLst/>
          </a:prstGeom>
        </p:spPr>
      </p:pic>
      <p:sp>
        <p:nvSpPr>
          <p:cNvPr id="16" name="Titel 1"/>
          <p:cNvSpPr>
            <a:spLocks noGrp="1"/>
          </p:cNvSpPr>
          <p:nvPr>
            <p:ph type="ctrTitle"/>
          </p:nvPr>
        </p:nvSpPr>
        <p:spPr>
          <a:xfrm>
            <a:off x="685800" y="2530479"/>
            <a:ext cx="7772400" cy="1470025"/>
          </a:xfrm>
        </p:spPr>
        <p:txBody>
          <a:bodyPr/>
          <a:lstStyle>
            <a:lvl1pPr>
              <a:defRPr>
                <a:latin typeface="Unit-Medium" pitchFamily="2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nhaltsplatzhalter 3" descr="Klima_e_6.jpg"/>
          <p:cNvPicPr>
            <a:picLocks noChangeAspect="1"/>
          </p:cNvPicPr>
          <p:nvPr/>
        </p:nvPicPr>
        <p:blipFill>
          <a:blip r:embed="rId2" cstate="print"/>
          <a:srcRect l="68750" b="83334"/>
          <a:stretch>
            <a:fillRect/>
          </a:stretch>
        </p:blipFill>
        <p:spPr>
          <a:xfrm>
            <a:off x="6286512" y="0"/>
            <a:ext cx="2857488" cy="1142984"/>
          </a:xfrm>
          <a:prstGeom prst="rect">
            <a:avLst/>
          </a:prstGeom>
        </p:spPr>
      </p:pic>
      <p:sp>
        <p:nvSpPr>
          <p:cNvPr id="12" name="Inhaltsplatzhalter 10"/>
          <p:cNvSpPr>
            <a:spLocks noGrp="1"/>
          </p:cNvSpPr>
          <p:nvPr>
            <p:ph sz="quarter" idx="10"/>
          </p:nvPr>
        </p:nvSpPr>
        <p:spPr>
          <a:xfrm>
            <a:off x="500091" y="2786063"/>
            <a:ext cx="8215313" cy="3929062"/>
          </a:xfrm>
        </p:spPr>
        <p:txBody>
          <a:bodyPr/>
          <a:lstStyle>
            <a:lvl1pPr>
              <a:buFont typeface="Arial" pitchFamily="34" charset="0"/>
              <a:buChar char="•"/>
              <a:defRPr>
                <a:latin typeface="Unit-Light" pitchFamily="2" charset="0"/>
              </a:defRPr>
            </a:lvl1pPr>
            <a:lvl2pPr>
              <a:buNone/>
              <a:defRPr>
                <a:latin typeface="Unit-Light" pitchFamily="2" charset="0"/>
              </a:defRPr>
            </a:lvl2pPr>
            <a:lvl3pPr>
              <a:defRPr>
                <a:latin typeface="Unit-Light" pitchFamily="2" charset="0"/>
              </a:defRPr>
            </a:lvl3pPr>
            <a:lvl4pPr>
              <a:defRPr>
                <a:latin typeface="Unit-Light" pitchFamily="2" charset="0"/>
              </a:defRPr>
            </a:lvl4pPr>
            <a:lvl5pPr>
              <a:defRPr>
                <a:latin typeface="Unit-Light" pitchFamily="2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485804" y="1071554"/>
            <a:ext cx="8229600" cy="1143000"/>
          </a:xfrm>
        </p:spPr>
        <p:txBody>
          <a:bodyPr/>
          <a:lstStyle>
            <a:lvl1pPr>
              <a:defRPr>
                <a:latin typeface="Unit-Medium" pitchFamily="2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und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nhaltsplatzhalter 3" descr="Klima_e_6.jpg"/>
          <p:cNvPicPr>
            <a:picLocks noChangeAspect="1"/>
          </p:cNvPicPr>
          <p:nvPr/>
        </p:nvPicPr>
        <p:blipFill>
          <a:blip r:embed="rId2" cstate="print"/>
          <a:srcRect l="68750" b="83334"/>
          <a:stretch>
            <a:fillRect/>
          </a:stretch>
        </p:blipFill>
        <p:spPr>
          <a:xfrm>
            <a:off x="6286512" y="0"/>
            <a:ext cx="2857488" cy="1142984"/>
          </a:xfrm>
          <a:prstGeom prst="rect">
            <a:avLst/>
          </a:prstGeom>
        </p:spPr>
      </p:pic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500034" y="571463"/>
            <a:ext cx="4071966" cy="285752"/>
          </a:xfrm>
        </p:spPr>
        <p:txBody>
          <a:bodyPr>
            <a:noAutofit/>
          </a:bodyPr>
          <a:lstStyle>
            <a:lvl1pPr algn="l">
              <a:defRPr sz="1600" u="none">
                <a:latin typeface="Unit-Medium" pitchFamily="2" charset="0"/>
              </a:defRPr>
            </a:lvl1pPr>
          </a:lstStyle>
          <a:p>
            <a:r>
              <a:rPr lang="de-DE" dirty="0" smtClean="0"/>
              <a:t>Bildüberschrift</a:t>
            </a:r>
            <a:endParaRPr lang="de-DE" dirty="0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2" hasCustomPrompt="1"/>
          </p:nvPr>
        </p:nvSpPr>
        <p:spPr>
          <a:xfrm>
            <a:off x="500034" y="928653"/>
            <a:ext cx="8215341" cy="285752"/>
          </a:xfrm>
        </p:spPr>
        <p:txBody>
          <a:bodyPr>
            <a:noAutofit/>
          </a:bodyPr>
          <a:lstStyle>
            <a:lvl1pPr>
              <a:buNone/>
              <a:defRPr sz="1600" baseline="0">
                <a:latin typeface="Unit-Medium" pitchFamily="2" charset="0"/>
              </a:defRPr>
            </a:lvl1pPr>
            <a:lvl2pPr>
              <a:defRPr sz="1600">
                <a:latin typeface="Unit-Light" pitchFamily="2" charset="0"/>
              </a:defRPr>
            </a:lvl2pPr>
            <a:lvl3pPr>
              <a:defRPr sz="1600">
                <a:latin typeface="Unit-Light" pitchFamily="2" charset="0"/>
              </a:defRPr>
            </a:lvl3pPr>
            <a:lvl4pPr>
              <a:defRPr sz="1600">
                <a:latin typeface="Unit-Light" pitchFamily="2" charset="0"/>
              </a:defRPr>
            </a:lvl4pPr>
            <a:lvl5pPr>
              <a:defRPr sz="1600">
                <a:latin typeface="Unit-Light" pitchFamily="2" charset="0"/>
              </a:defRPr>
            </a:lvl5pPr>
          </a:lstStyle>
          <a:p>
            <a:pPr lvl="0"/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23" name="Inhaltsplatzhalter 10"/>
          <p:cNvSpPr>
            <a:spLocks noGrp="1"/>
          </p:cNvSpPr>
          <p:nvPr>
            <p:ph sz="quarter" idx="10"/>
          </p:nvPr>
        </p:nvSpPr>
        <p:spPr>
          <a:xfrm>
            <a:off x="500091" y="1428737"/>
            <a:ext cx="8215313" cy="4929222"/>
          </a:xfrm>
        </p:spPr>
        <p:txBody>
          <a:bodyPr/>
          <a:lstStyle>
            <a:lvl1pPr>
              <a:buFont typeface="Arial" pitchFamily="34" charset="0"/>
              <a:buChar char="•"/>
              <a:defRPr>
                <a:latin typeface="Unit-Medium" pitchFamily="2" charset="0"/>
              </a:defRPr>
            </a:lvl1pPr>
            <a:lvl2pPr>
              <a:buNone/>
              <a:defRPr>
                <a:latin typeface="Unit-Light" pitchFamily="2" charset="0"/>
              </a:defRPr>
            </a:lvl2pPr>
            <a:lvl3pPr>
              <a:defRPr>
                <a:latin typeface="Unit-Light" pitchFamily="2" charset="0"/>
              </a:defRPr>
            </a:lvl3pPr>
            <a:lvl4pPr>
              <a:defRPr>
                <a:latin typeface="Unit-Light" pitchFamily="2" charset="0"/>
              </a:defRPr>
            </a:lvl4pPr>
            <a:lvl5pPr>
              <a:defRPr>
                <a:latin typeface="Unit-Light" pitchFamily="2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pic>
        <p:nvPicPr>
          <p:cNvPr id="13" name="Grafik 12"/>
          <p:cNvPicPr>
            <a:picLocks noChangeAspect="1" noChangeArrowheads="1"/>
          </p:cNvPicPr>
          <p:nvPr/>
        </p:nvPicPr>
        <p:blipFill>
          <a:blip r:embed="rId2" cstate="print"/>
          <a:srcRect b="2524"/>
          <a:stretch>
            <a:fillRect/>
          </a:stretch>
        </p:blipFill>
        <p:spPr bwMode="auto">
          <a:xfrm>
            <a:off x="0" y="171450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el 1"/>
          <p:cNvSpPr txBox="1">
            <a:spLocks/>
          </p:cNvSpPr>
          <p:nvPr/>
        </p:nvSpPr>
        <p:spPr>
          <a:xfrm>
            <a:off x="838200" y="22828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nit-Medium" pitchFamily="2" charset="0"/>
                <a:ea typeface="+mj-ea"/>
                <a:cs typeface="+mj-cs"/>
              </a:rPr>
              <a:t>Thank</a:t>
            </a:r>
            <a:r>
              <a:rPr kumimoji="0" lang="de-D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nit-Medium" pitchFamily="2" charset="0"/>
                <a:ea typeface="+mj-ea"/>
                <a:cs typeface="+mj-cs"/>
              </a:rPr>
              <a:t> </a:t>
            </a:r>
            <a:r>
              <a:rPr kumimoji="0" lang="de-DE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nit-Medium" pitchFamily="2" charset="0"/>
                <a:ea typeface="+mj-ea"/>
                <a:cs typeface="+mj-cs"/>
              </a:rPr>
              <a:t>you</a:t>
            </a:r>
            <a:r>
              <a:rPr kumimoji="0" lang="de-D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nit-Medium" pitchFamily="2" charset="0"/>
                <a:ea typeface="+mj-ea"/>
                <a:cs typeface="+mj-cs"/>
              </a:rPr>
              <a:t> </a:t>
            </a:r>
            <a:r>
              <a:rPr kumimoji="0" lang="de-DE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nit-Medium" pitchFamily="2" charset="0"/>
                <a:ea typeface="+mj-ea"/>
                <a:cs typeface="+mj-cs"/>
              </a:rPr>
              <a:t>for</a:t>
            </a:r>
            <a:r>
              <a:rPr kumimoji="0" lang="de-D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nit-Medium" pitchFamily="2" charset="0"/>
                <a:ea typeface="+mj-ea"/>
                <a:cs typeface="+mj-cs"/>
              </a:rPr>
              <a:t> </a:t>
            </a:r>
            <a:r>
              <a:rPr kumimoji="0" lang="de-DE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nit-Medium" pitchFamily="2" charset="0"/>
                <a:ea typeface="+mj-ea"/>
                <a:cs typeface="+mj-cs"/>
              </a:rPr>
              <a:t>your</a:t>
            </a:r>
            <a:r>
              <a:rPr kumimoji="0" lang="de-D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nit-Medium" pitchFamily="2" charset="0"/>
                <a:ea typeface="+mj-ea"/>
                <a:cs typeface="+mj-cs"/>
              </a:rPr>
              <a:t> </a:t>
            </a:r>
            <a:r>
              <a:rPr kumimoji="0" lang="de-DE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nit-Medium" pitchFamily="2" charset="0"/>
                <a:ea typeface="+mj-ea"/>
                <a:cs typeface="+mj-cs"/>
              </a:rPr>
              <a:t>attention</a:t>
            </a:r>
            <a:r>
              <a:rPr kumimoji="0" lang="de-D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nit-Medium" pitchFamily="2" charset="0"/>
                <a:ea typeface="+mj-ea"/>
                <a:cs typeface="+mj-cs"/>
              </a:rPr>
              <a:t>!</a:t>
            </a:r>
          </a:p>
        </p:txBody>
      </p:sp>
      <p:pic>
        <p:nvPicPr>
          <p:cNvPr id="16" name="Inhaltsplatzhalter 3" descr="Klima_e_6.jpg"/>
          <p:cNvPicPr>
            <a:picLocks noChangeAspect="1"/>
          </p:cNvPicPr>
          <p:nvPr/>
        </p:nvPicPr>
        <p:blipFill>
          <a:blip r:embed="rId3" cstate="print"/>
          <a:srcRect l="68750" b="83334"/>
          <a:stretch>
            <a:fillRect/>
          </a:stretch>
        </p:blipFill>
        <p:spPr>
          <a:xfrm>
            <a:off x="6286512" y="0"/>
            <a:ext cx="2857488" cy="11429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2FC81-ACE5-4406-8C02-9D4C5AD6381A}" type="datetimeFigureOut">
              <a:rPr lang="de-DE" smtClean="0"/>
              <a:pPr/>
              <a:t>17.10.2013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5AA0-09C9-4AC0-BC6F-EB434CBDE5C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076B5-6F04-4215-A75C-2D8941F5623A}" type="datetimeFigureOut">
              <a:rPr lang="de-DE" smtClean="0"/>
              <a:pPr/>
              <a:t>17.10.2013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5AA0-09C9-4AC0-BC6F-EB434CBDE5C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076B5-6F04-4215-A75C-2D8941F5623A}" type="datetimeFigureOut">
              <a:rPr lang="de-DE" smtClean="0"/>
              <a:pPr/>
              <a:t>17.10.2013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5AA0-09C9-4AC0-BC6F-EB434CBDE5C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2FC81-ACE5-4406-8C02-9D4C5AD6381A}" type="datetimeFigureOut">
              <a:rPr lang="de-DE" smtClean="0"/>
              <a:pPr/>
              <a:t>17.10.2013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5AA0-09C9-4AC0-BC6F-EB434CBDE5C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2FC81-ACE5-4406-8C02-9D4C5AD6381A}" type="datetimeFigureOut">
              <a:rPr lang="de-DE" smtClean="0"/>
              <a:pPr/>
              <a:t>17.10.2013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5AA0-09C9-4AC0-BC6F-EB434CBDE5C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2FC81-ACE5-4406-8C02-9D4C5AD6381A}" type="datetimeFigureOut">
              <a:rPr lang="de-DE" smtClean="0"/>
              <a:pPr/>
              <a:t>17.10.2013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5AA0-09C9-4AC0-BC6F-EB434CBDE5C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2FC81-ACE5-4406-8C02-9D4C5AD6381A}" type="datetimeFigureOut">
              <a:rPr lang="de-DE" smtClean="0"/>
              <a:pPr/>
              <a:t>17.10.2013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5AA0-09C9-4AC0-BC6F-EB434CBDE5C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B076B5-6F04-4215-A75C-2D8941F5623A}" type="datetimeFigureOut">
              <a:rPr lang="de-DE" smtClean="0"/>
              <a:pPr/>
              <a:t>17.10.2013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5AA0-09C9-4AC0-BC6F-EB434CBDE5C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0158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2FC81-ACE5-4406-8C02-9D4C5AD6381A}" type="datetimeFigureOut">
              <a:rPr lang="de-DE" smtClean="0"/>
              <a:pPr/>
              <a:t>17.10.2013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55AA0-09C9-4AC0-BC6F-EB434CBDE5C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8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package" Target="../embeddings/Microsoft_PowerPoint_Presentation1.pptx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26384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dirty="0" smtClean="0"/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dirty="0" smtClean="0"/>
              <a:t>Dr</a:t>
            </a:r>
            <a:r>
              <a:rPr lang="de-DE" dirty="0"/>
              <a:t>. </a:t>
            </a:r>
            <a:r>
              <a:rPr lang="de-DE" dirty="0" smtClean="0"/>
              <a:t>Tanja Kiziak 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dirty="0" smtClean="0"/>
              <a:t>Berlin Institute </a:t>
            </a:r>
            <a:r>
              <a:rPr lang="de-DE" dirty="0" err="1" smtClean="0"/>
              <a:t>for</a:t>
            </a:r>
            <a:r>
              <a:rPr lang="de-DE" dirty="0" smtClean="0"/>
              <a:t> Population </a:t>
            </a:r>
            <a:r>
              <a:rPr lang="de-DE" dirty="0" err="1" smtClean="0"/>
              <a:t>and</a:t>
            </a:r>
            <a:r>
              <a:rPr lang="de-DE" dirty="0" smtClean="0"/>
              <a:t> Development</a:t>
            </a:r>
            <a:endParaRPr lang="de-DE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dirty="0"/>
          </a:p>
        </p:txBody>
      </p:sp>
      <p:sp>
        <p:nvSpPr>
          <p:cNvPr id="3074" name="Titel 1"/>
          <p:cNvSpPr>
            <a:spLocks noGrp="1"/>
          </p:cNvSpPr>
          <p:nvPr>
            <p:ph type="ctrTitle"/>
          </p:nvPr>
        </p:nvSpPr>
        <p:spPr>
          <a:xfrm>
            <a:off x="685800" y="765175"/>
            <a:ext cx="7772400" cy="40322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e-DE" sz="4800" dirty="0" smtClean="0"/>
              <a:t/>
            </a:r>
            <a:br>
              <a:rPr lang="de-DE" sz="4800" dirty="0" smtClean="0"/>
            </a:br>
            <a:r>
              <a:rPr lang="de-DE" sz="4800" dirty="0"/>
              <a:t/>
            </a:r>
            <a:br>
              <a:rPr lang="de-DE" sz="4800" dirty="0"/>
            </a:br>
            <a:r>
              <a:rPr lang="de-DE" sz="4800" dirty="0" smtClean="0"/>
              <a:t>Population Dynamics </a:t>
            </a:r>
            <a:br>
              <a:rPr lang="de-DE" sz="4800" dirty="0" smtClean="0"/>
            </a:br>
            <a:r>
              <a:rPr lang="de-DE" sz="4800" dirty="0" err="1" smtClean="0"/>
              <a:t>Challenges</a:t>
            </a:r>
            <a:r>
              <a:rPr lang="de-DE" sz="4800" dirty="0" smtClean="0"/>
              <a:t> </a:t>
            </a:r>
            <a:r>
              <a:rPr lang="de-DE" sz="4800" dirty="0" err="1" smtClean="0"/>
              <a:t>and</a:t>
            </a:r>
            <a:r>
              <a:rPr lang="de-DE" sz="4800" dirty="0" smtClean="0"/>
              <a:t> </a:t>
            </a:r>
            <a:r>
              <a:rPr lang="de-DE" sz="4800" dirty="0" err="1" smtClean="0"/>
              <a:t>Opportunities</a:t>
            </a:r>
            <a:r>
              <a:rPr lang="de-DE" sz="4800" dirty="0" smtClean="0"/>
              <a:t/>
            </a:r>
            <a:br>
              <a:rPr lang="de-DE" sz="4800" dirty="0" smtClean="0"/>
            </a:br>
            <a:endParaRPr lang="de-DE" sz="4800" dirty="0" smtClean="0"/>
          </a:p>
        </p:txBody>
      </p:sp>
    </p:spTree>
    <p:extLst>
      <p:ext uri="{BB962C8B-B14F-4D97-AF65-F5344CB8AC3E}">
        <p14:creationId xmlns:p14="http://schemas.microsoft.com/office/powerpoint/2010/main" val="368984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371600" y="2132856"/>
            <a:ext cx="6477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Char char="•"/>
            </a:pPr>
            <a:endParaRPr lang="de-DE" dirty="0">
              <a:latin typeface="Unit-Light" pitchFamily="2" charset="0"/>
            </a:endParaRPr>
          </a:p>
          <a:p>
            <a:pPr marL="457200" indent="-457200">
              <a:spcBef>
                <a:spcPct val="50000"/>
              </a:spcBef>
            </a:pPr>
            <a:endParaRPr lang="de-DE" dirty="0">
              <a:latin typeface="Unit-Light" pitchFamily="2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endParaRPr lang="de-DE" dirty="0">
              <a:latin typeface="Unit-Light" pitchFamily="2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247" y="0"/>
            <a:ext cx="600150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00034" y="548680"/>
            <a:ext cx="5944174" cy="308535"/>
          </a:xfrm>
        </p:spPr>
        <p:txBody>
          <a:bodyPr/>
          <a:lstStyle/>
          <a:p>
            <a:r>
              <a:rPr lang="de-DE" dirty="0" smtClean="0"/>
              <a:t>World </a:t>
            </a:r>
            <a:r>
              <a:rPr lang="de-DE" dirty="0" err="1" smtClean="0"/>
              <a:t>population</a:t>
            </a:r>
            <a:r>
              <a:rPr lang="de-DE" dirty="0" smtClean="0"/>
              <a:t> in </a:t>
            </a:r>
            <a:r>
              <a:rPr lang="de-DE" dirty="0" err="1" smtClean="0"/>
              <a:t>billions</a:t>
            </a:r>
            <a:r>
              <a:rPr lang="de-DE" dirty="0" smtClean="0"/>
              <a:t>, medium variant, </a:t>
            </a:r>
            <a:r>
              <a:rPr lang="de-DE" dirty="0" err="1" smtClean="0"/>
              <a:t>by</a:t>
            </a:r>
            <a:r>
              <a:rPr lang="de-DE" dirty="0" smtClean="0"/>
              <a:t> type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country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de-DE" sz="1200" dirty="0" smtClean="0"/>
              <a:t>Data: United </a:t>
            </a:r>
            <a:r>
              <a:rPr lang="de-DE" sz="1200" dirty="0" err="1" smtClean="0"/>
              <a:t>Nations</a:t>
            </a:r>
            <a:endParaRPr lang="de-DE" sz="1200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de-DE" dirty="0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957686"/>
              </p:ext>
            </p:extLst>
          </p:nvPr>
        </p:nvGraphicFramePr>
        <p:xfrm>
          <a:off x="683568" y="1412776"/>
          <a:ext cx="7825625" cy="5868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Präsentation" r:id="rId5" imgW="4570415" imgH="3427482" progId="PowerPoint.Show.12">
                  <p:embed/>
                </p:oleObj>
              </mc:Choice>
              <mc:Fallback>
                <p:oleObj name="Präsentation" r:id="rId5" imgW="4570415" imgH="3427482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3568" y="1412776"/>
                        <a:ext cx="7825625" cy="58685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756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00034" y="548680"/>
            <a:ext cx="6088190" cy="308535"/>
          </a:xfrm>
        </p:spPr>
        <p:txBody>
          <a:bodyPr/>
          <a:lstStyle/>
          <a:p>
            <a:r>
              <a:rPr lang="de-DE" dirty="0" smtClean="0"/>
              <a:t>United </a:t>
            </a:r>
            <a:r>
              <a:rPr lang="de-DE" dirty="0" err="1" smtClean="0"/>
              <a:t>Nations</a:t>
            </a:r>
            <a:r>
              <a:rPr lang="de-DE" dirty="0" smtClean="0"/>
              <a:t> Population </a:t>
            </a:r>
            <a:r>
              <a:rPr lang="de-DE" dirty="0" err="1" smtClean="0"/>
              <a:t>Prospect</a:t>
            </a:r>
            <a:r>
              <a:rPr lang="de-DE" dirty="0" smtClean="0"/>
              <a:t> in different </a:t>
            </a:r>
            <a:r>
              <a:rPr lang="de-DE" dirty="0" err="1" smtClean="0"/>
              <a:t>variants</a:t>
            </a:r>
            <a:r>
              <a:rPr lang="de-DE" dirty="0" smtClean="0"/>
              <a:t>, in </a:t>
            </a:r>
            <a:r>
              <a:rPr lang="de-DE" dirty="0" err="1" smtClean="0"/>
              <a:t>billions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de-DE" sz="1200" dirty="0" smtClean="0"/>
              <a:t>Data: United </a:t>
            </a:r>
            <a:r>
              <a:rPr lang="de-DE" sz="1200" dirty="0" err="1" smtClean="0"/>
              <a:t>Nations</a:t>
            </a:r>
            <a:endParaRPr lang="de-DE" sz="1200" dirty="0"/>
          </a:p>
        </p:txBody>
      </p:sp>
      <p:pic>
        <p:nvPicPr>
          <p:cNvPr id="3" name="Inhaltsplatzhalter 2"/>
          <p:cNvPicPr>
            <a:picLocks noGrp="1" noChangeAspect="1"/>
          </p:cNvPicPr>
          <p:nvPr>
            <p:ph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3" y="1451920"/>
            <a:ext cx="8215312" cy="4882847"/>
          </a:xfrm>
        </p:spPr>
      </p:pic>
    </p:spTree>
    <p:extLst>
      <p:ext uri="{BB962C8B-B14F-4D97-AF65-F5344CB8AC3E}">
        <p14:creationId xmlns:p14="http://schemas.microsoft.com/office/powerpoint/2010/main" val="224919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00034" y="548680"/>
            <a:ext cx="6088190" cy="308535"/>
          </a:xfrm>
        </p:spPr>
        <p:txBody>
          <a:bodyPr/>
          <a:lstStyle/>
          <a:p>
            <a:r>
              <a:rPr lang="de-DE" dirty="0" smtClean="0"/>
              <a:t>United </a:t>
            </a:r>
            <a:r>
              <a:rPr lang="de-DE" dirty="0" err="1" smtClean="0"/>
              <a:t>Nations</a:t>
            </a:r>
            <a:r>
              <a:rPr lang="de-DE" dirty="0" smtClean="0"/>
              <a:t> Population </a:t>
            </a:r>
            <a:r>
              <a:rPr lang="de-DE" dirty="0" err="1" smtClean="0"/>
              <a:t>Prospect</a:t>
            </a:r>
            <a:r>
              <a:rPr lang="de-DE" dirty="0" smtClean="0"/>
              <a:t> in different </a:t>
            </a:r>
            <a:r>
              <a:rPr lang="de-DE" dirty="0" err="1" smtClean="0"/>
              <a:t>variants</a:t>
            </a:r>
            <a:r>
              <a:rPr lang="de-DE" dirty="0" smtClean="0"/>
              <a:t>, in </a:t>
            </a:r>
            <a:r>
              <a:rPr lang="de-DE" dirty="0" err="1" smtClean="0"/>
              <a:t>billions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de-DE" sz="1200" dirty="0" smtClean="0"/>
              <a:t>Data: United </a:t>
            </a:r>
            <a:r>
              <a:rPr lang="de-DE" sz="1200" dirty="0" err="1" smtClean="0"/>
              <a:t>Nations</a:t>
            </a:r>
            <a:endParaRPr lang="de-DE" sz="1200" dirty="0"/>
          </a:p>
        </p:txBody>
      </p:sp>
      <p:pic>
        <p:nvPicPr>
          <p:cNvPr id="3" name="Inhaltsplatzhalter 2"/>
          <p:cNvPicPr>
            <a:picLocks noGrp="1" noChangeAspect="1"/>
          </p:cNvPicPr>
          <p:nvPr>
            <p:ph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3" y="1451920"/>
            <a:ext cx="8215312" cy="4882847"/>
          </a:xfrm>
        </p:spPr>
      </p:pic>
    </p:spTree>
    <p:extLst>
      <p:ext uri="{BB962C8B-B14F-4D97-AF65-F5344CB8AC3E}">
        <p14:creationId xmlns:p14="http://schemas.microsoft.com/office/powerpoint/2010/main" val="317709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371600" y="2209800"/>
            <a:ext cx="6477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Char char="•"/>
            </a:pPr>
            <a:endParaRPr lang="de-DE" dirty="0">
              <a:latin typeface="Unit-Light" pitchFamily="2" charset="0"/>
            </a:endParaRPr>
          </a:p>
          <a:p>
            <a:pPr marL="457200" indent="-457200">
              <a:spcBef>
                <a:spcPct val="50000"/>
              </a:spcBef>
            </a:pPr>
            <a:endParaRPr lang="de-DE" dirty="0">
              <a:latin typeface="Unit-Light" pitchFamily="2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endParaRPr lang="de-DE" dirty="0">
              <a:latin typeface="Unit-Light" pitchFamily="2" charset="0"/>
            </a:endParaRPr>
          </a:p>
        </p:txBody>
      </p:sp>
      <p:pic>
        <p:nvPicPr>
          <p:cNvPr id="7" name="Grafik 6" descr="bi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404664"/>
            <a:ext cx="2252472" cy="57912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22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nhaltsplatzhalter 9" descr="ClusterA.jpg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260350"/>
            <a:ext cx="2592388" cy="3074988"/>
          </a:xfrm>
        </p:spPr>
      </p:pic>
      <p:pic>
        <p:nvPicPr>
          <p:cNvPr id="21507" name="Inhaltsplatzhalter 10" descr="ClusterB.jpg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8038" y="260350"/>
            <a:ext cx="2614612" cy="3097213"/>
          </a:xfrm>
        </p:spPr>
      </p:pic>
      <p:pic>
        <p:nvPicPr>
          <p:cNvPr id="21508" name="Grafik 11" descr="ClusterC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644900"/>
            <a:ext cx="2592388" cy="307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Grafik 12" descr="ClusterD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3644900"/>
            <a:ext cx="2592388" cy="307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Textfeld 13"/>
          <p:cNvSpPr txBox="1">
            <a:spLocks noChangeArrowheads="1"/>
          </p:cNvSpPr>
          <p:nvPr/>
        </p:nvSpPr>
        <p:spPr bwMode="auto">
          <a:xfrm>
            <a:off x="1116013" y="3357563"/>
            <a:ext cx="987425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500"/>
              <a:t>Cluster C</a:t>
            </a:r>
          </a:p>
        </p:txBody>
      </p:sp>
      <p:sp>
        <p:nvSpPr>
          <p:cNvPr id="21511" name="Textfeld 14"/>
          <p:cNvSpPr txBox="1">
            <a:spLocks noChangeArrowheads="1"/>
          </p:cNvSpPr>
          <p:nvPr/>
        </p:nvSpPr>
        <p:spPr bwMode="auto">
          <a:xfrm>
            <a:off x="4140200" y="0"/>
            <a:ext cx="97631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500"/>
              <a:t>Cluster B</a:t>
            </a:r>
          </a:p>
        </p:txBody>
      </p:sp>
      <p:sp>
        <p:nvSpPr>
          <p:cNvPr id="21512" name="Textfeld 15"/>
          <p:cNvSpPr txBox="1">
            <a:spLocks noChangeArrowheads="1"/>
          </p:cNvSpPr>
          <p:nvPr/>
        </p:nvSpPr>
        <p:spPr bwMode="auto">
          <a:xfrm>
            <a:off x="1116013" y="0"/>
            <a:ext cx="9652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500"/>
              <a:t>Cluster A</a:t>
            </a:r>
          </a:p>
        </p:txBody>
      </p:sp>
      <p:sp>
        <p:nvSpPr>
          <p:cNvPr id="21513" name="Textfeld 16"/>
          <p:cNvSpPr txBox="1">
            <a:spLocks noChangeArrowheads="1"/>
          </p:cNvSpPr>
          <p:nvPr/>
        </p:nvSpPr>
        <p:spPr bwMode="auto">
          <a:xfrm>
            <a:off x="4211638" y="3357563"/>
            <a:ext cx="99695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500"/>
              <a:t>Cluster D</a:t>
            </a:r>
          </a:p>
        </p:txBody>
      </p:sp>
      <p:pic>
        <p:nvPicPr>
          <p:cNvPr id="21514" name="Grafik 17" descr="BI_Logo_engl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260350"/>
            <a:ext cx="20875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458" b="83889"/>
          <a:stretch/>
        </p:blipFill>
        <p:spPr>
          <a:xfrm>
            <a:off x="6059760" y="1844824"/>
            <a:ext cx="3067050" cy="1104900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>
            <a:off x="7776690" y="2469282"/>
            <a:ext cx="1043782" cy="3836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924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6"/>
          <p:cNvSpPr txBox="1">
            <a:spLocks noChangeArrowheads="1"/>
          </p:cNvSpPr>
          <p:nvPr/>
        </p:nvSpPr>
        <p:spPr bwMode="auto">
          <a:xfrm>
            <a:off x="1371600" y="2209800"/>
            <a:ext cx="6477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de-DE">
              <a:latin typeface="Unit-Light" pitchFamily="2" charset="0"/>
            </a:endParaRPr>
          </a:p>
          <a:p>
            <a:pPr eaLnBrk="1" hangingPunct="1">
              <a:spcBef>
                <a:spcPct val="50000"/>
              </a:spcBef>
            </a:pPr>
            <a:endParaRPr lang="de-DE">
              <a:latin typeface="Unit-Light" pitchFamily="2" charset="0"/>
            </a:endParaRP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endParaRPr lang="de-DE">
              <a:latin typeface="Unit-Light" pitchFamily="2" charset="0"/>
            </a:endParaRPr>
          </a:p>
        </p:txBody>
      </p:sp>
      <p:pic>
        <p:nvPicPr>
          <p:cNvPr id="23555" name="Grafik 6" descr="bilog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04813"/>
            <a:ext cx="22526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98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feld 2"/>
          <p:cNvSpPr txBox="1">
            <a:spLocks noChangeArrowheads="1"/>
          </p:cNvSpPr>
          <p:nvPr/>
        </p:nvSpPr>
        <p:spPr bwMode="auto">
          <a:xfrm>
            <a:off x="4140200" y="5445125"/>
            <a:ext cx="1031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b="1"/>
              <a:t>Cluster B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139952" y="5373216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Cluster B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4164463" y="5445681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Cluster B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4827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s_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323528" y="404664"/>
            <a:ext cx="403244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395536" y="2132856"/>
            <a:ext cx="504056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323528" y="404664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 smtClean="0">
                <a:latin typeface="Unit-Medium" panose="02000506040000020004" pitchFamily="2" charset="0"/>
                <a:cs typeface="Arial" pitchFamily="34" charset="0"/>
              </a:rPr>
              <a:t>Number</a:t>
            </a:r>
            <a:r>
              <a:rPr lang="de-DE" sz="1600" dirty="0" smtClean="0">
                <a:latin typeface="Unit-Medium" panose="02000506040000020004" pitchFamily="2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Unit-Medium" panose="02000506040000020004" pitchFamily="2" charset="0"/>
                <a:cs typeface="Arial" pitchFamily="34" charset="0"/>
              </a:rPr>
              <a:t>of</a:t>
            </a:r>
            <a:r>
              <a:rPr lang="de-DE" sz="1600" dirty="0" smtClean="0">
                <a:latin typeface="Unit-Medium" panose="02000506040000020004" pitchFamily="2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Unit-Medium" panose="02000506040000020004" pitchFamily="2" charset="0"/>
                <a:cs typeface="Arial" pitchFamily="34" charset="0"/>
              </a:rPr>
              <a:t>inhabitants</a:t>
            </a:r>
            <a:r>
              <a:rPr lang="de-DE" sz="1600" dirty="0" smtClean="0">
                <a:latin typeface="Unit-Medium" panose="02000506040000020004" pitchFamily="2" charset="0"/>
                <a:cs typeface="Arial" pitchFamily="34" charset="0"/>
              </a:rPr>
              <a:t> in South Korea </a:t>
            </a:r>
            <a:r>
              <a:rPr lang="de-DE" sz="1600" dirty="0" err="1" smtClean="0">
                <a:latin typeface="Unit-Medium" panose="02000506040000020004" pitchFamily="2" charset="0"/>
                <a:cs typeface="Arial" pitchFamily="34" charset="0"/>
              </a:rPr>
              <a:t>according</a:t>
            </a:r>
            <a:r>
              <a:rPr lang="de-DE" sz="1600" dirty="0" smtClean="0">
                <a:latin typeface="Unit-Medium" panose="02000506040000020004" pitchFamily="2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Unit-Medium" panose="02000506040000020004" pitchFamily="2" charset="0"/>
                <a:cs typeface="Arial" pitchFamily="34" charset="0"/>
              </a:rPr>
              <a:t>to</a:t>
            </a:r>
            <a:r>
              <a:rPr lang="de-DE" sz="1600" dirty="0" smtClean="0">
                <a:latin typeface="Unit-Medium" panose="02000506040000020004" pitchFamily="2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Unit-Medium" panose="02000506040000020004" pitchFamily="2" charset="0"/>
                <a:cs typeface="Arial" pitchFamily="34" charset="0"/>
              </a:rPr>
              <a:t>age</a:t>
            </a:r>
            <a:r>
              <a:rPr lang="de-DE" sz="1600" dirty="0" smtClean="0">
                <a:latin typeface="Unit-Medium" panose="02000506040000020004" pitchFamily="2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Unit-Medium" panose="02000506040000020004" pitchFamily="2" charset="0"/>
                <a:cs typeface="Arial" pitchFamily="34" charset="0"/>
              </a:rPr>
              <a:t>groups</a:t>
            </a:r>
            <a:r>
              <a:rPr lang="de-DE" sz="1600" dirty="0" smtClean="0">
                <a:latin typeface="Unit-Medium" panose="02000506040000020004" pitchFamily="2" charset="0"/>
                <a:cs typeface="Arial" pitchFamily="34" charset="0"/>
              </a:rPr>
              <a:t>, </a:t>
            </a:r>
            <a:r>
              <a:rPr lang="de-DE" sz="1600" dirty="0" err="1" smtClean="0">
                <a:latin typeface="Unit-Medium" panose="02000506040000020004" pitchFamily="2" charset="0"/>
                <a:cs typeface="Arial" pitchFamily="34" charset="0"/>
              </a:rPr>
              <a:t>numbers</a:t>
            </a:r>
            <a:r>
              <a:rPr lang="de-DE" sz="1600" dirty="0" smtClean="0">
                <a:latin typeface="Unit-Medium" panose="02000506040000020004" pitchFamily="2" charset="0"/>
                <a:cs typeface="Arial" pitchFamily="34" charset="0"/>
              </a:rPr>
              <a:t> in 1.000</a:t>
            </a:r>
            <a:endParaRPr lang="de-DE" sz="1600" dirty="0">
              <a:latin typeface="Unit-Medium" panose="02000506040000020004" pitchFamily="2" charset="0"/>
              <a:cs typeface="Arial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323528" y="1052156"/>
            <a:ext cx="15279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Unit-Medium" panose="02000506040000020004" pitchFamily="2" charset="0"/>
              </a:rPr>
              <a:t>Data: United </a:t>
            </a:r>
            <a:r>
              <a:rPr lang="de-DE" sz="1200" dirty="0" err="1" smtClean="0">
                <a:latin typeface="Unit-Medium" panose="02000506040000020004" pitchFamily="2" charset="0"/>
              </a:rPr>
              <a:t>Nations</a:t>
            </a:r>
            <a:endParaRPr lang="de-DE" sz="1200" dirty="0">
              <a:latin typeface="Unit-Medium" panose="02000506040000020004" pitchFamily="2" charset="0"/>
            </a:endParaRPr>
          </a:p>
        </p:txBody>
      </p:sp>
      <p:pic>
        <p:nvPicPr>
          <p:cNvPr id="10" name="Grafik 9" descr="BI_Logo_eng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260648"/>
            <a:ext cx="2096016" cy="648072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920807" y="2492896"/>
            <a:ext cx="410833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de-DE" dirty="0"/>
          </a:p>
        </p:txBody>
      </p:sp>
      <p:sp>
        <p:nvSpPr>
          <p:cNvPr id="15" name="Rechteck 14"/>
          <p:cNvSpPr/>
          <p:nvPr/>
        </p:nvSpPr>
        <p:spPr>
          <a:xfrm>
            <a:off x="1475656" y="2492896"/>
            <a:ext cx="36004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995407" y="2564904"/>
            <a:ext cx="410833" cy="14401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nit-Medium" panose="02000506040000020004" pitchFamily="2" charset="0"/>
                <a:ea typeface="+mj-ea"/>
                <a:cs typeface="+mj-cs"/>
              </a:rPr>
              <a:t>Men</a:t>
            </a:r>
            <a:endParaRPr kumimoji="0" lang="de-DE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nit-Medium" panose="02000506040000020004" pitchFamily="2" charset="0"/>
              <a:ea typeface="+mj-ea"/>
              <a:cs typeface="+mj-cs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406240" y="2572345"/>
            <a:ext cx="498872" cy="14401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800" dirty="0" smtClean="0">
                <a:latin typeface="Unit-Medium" panose="02000506040000020004" pitchFamily="2" charset="0"/>
                <a:ea typeface="+mj-ea"/>
                <a:cs typeface="+mj-cs"/>
              </a:rPr>
              <a:t>Women</a:t>
            </a:r>
            <a:endParaRPr kumimoji="0" lang="de-DE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nit-Medium" panose="02000506040000020004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6050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4005178" y="5076349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Cluster 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73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2" r="74412" b="40297"/>
          <a:stretch>
            <a:fillRect/>
          </a:stretch>
        </p:blipFill>
        <p:spPr>
          <a:xfrm>
            <a:off x="0" y="2564904"/>
            <a:ext cx="2339752" cy="1512168"/>
          </a:xfrm>
        </p:spPr>
      </p:pic>
      <p:sp>
        <p:nvSpPr>
          <p:cNvPr id="2" name="Rechteck 1"/>
          <p:cNvSpPr/>
          <p:nvPr/>
        </p:nvSpPr>
        <p:spPr>
          <a:xfrm>
            <a:off x="971600" y="5517232"/>
            <a:ext cx="7488832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Inhaltsplatzhalt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3" r="28738" b="88813"/>
          <a:stretch>
            <a:fillRect/>
          </a:stretch>
        </p:blipFill>
        <p:spPr>
          <a:xfrm>
            <a:off x="2483768" y="0"/>
            <a:ext cx="4032448" cy="74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66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84" r="47638" b="40297"/>
          <a:stretch>
            <a:fillRect/>
          </a:stretch>
        </p:blipFill>
        <p:spPr>
          <a:xfrm>
            <a:off x="0" y="2492896"/>
            <a:ext cx="4788024" cy="1584176"/>
          </a:xfrm>
        </p:spPr>
      </p:pic>
      <p:sp>
        <p:nvSpPr>
          <p:cNvPr id="2" name="Rechteck 1"/>
          <p:cNvSpPr/>
          <p:nvPr/>
        </p:nvSpPr>
        <p:spPr>
          <a:xfrm>
            <a:off x="971600" y="5517232"/>
            <a:ext cx="7488832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Inhaltsplatzhalt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3" r="28738" b="88813"/>
          <a:stretch>
            <a:fillRect/>
          </a:stretch>
        </p:blipFill>
        <p:spPr>
          <a:xfrm>
            <a:off x="2483768" y="0"/>
            <a:ext cx="4032448" cy="747154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2267744" y="1988840"/>
            <a:ext cx="79208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3203848" y="1988840"/>
            <a:ext cx="648072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411760" y="3789040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766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21" r="47638" b="35984"/>
          <a:stretch>
            <a:fillRect/>
          </a:stretch>
        </p:blipFill>
        <p:spPr>
          <a:xfrm>
            <a:off x="0" y="1052736"/>
            <a:ext cx="4788024" cy="3312368"/>
          </a:xfrm>
        </p:spPr>
      </p:pic>
      <p:sp>
        <p:nvSpPr>
          <p:cNvPr id="2" name="Rechteck 1"/>
          <p:cNvSpPr/>
          <p:nvPr/>
        </p:nvSpPr>
        <p:spPr>
          <a:xfrm>
            <a:off x="971600" y="5517232"/>
            <a:ext cx="7488832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Inhaltsplatzhalt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3" r="28738" b="88813"/>
          <a:stretch>
            <a:fillRect/>
          </a:stretch>
        </p:blipFill>
        <p:spPr>
          <a:xfrm>
            <a:off x="2483768" y="0"/>
            <a:ext cx="4032448" cy="747154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2339752" y="908720"/>
            <a:ext cx="2952328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3635896" y="1412776"/>
            <a:ext cx="129614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4355976" y="1844824"/>
            <a:ext cx="648072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4355976" y="4005064"/>
            <a:ext cx="648072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766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7" r="48425" b="35984"/>
          <a:stretch>
            <a:fillRect/>
          </a:stretch>
        </p:blipFill>
        <p:spPr>
          <a:xfrm>
            <a:off x="0" y="836712"/>
            <a:ext cx="4716016" cy="3528392"/>
          </a:xfrm>
        </p:spPr>
      </p:pic>
      <p:sp>
        <p:nvSpPr>
          <p:cNvPr id="4" name="Rechteck 3"/>
          <p:cNvSpPr/>
          <p:nvPr/>
        </p:nvSpPr>
        <p:spPr>
          <a:xfrm>
            <a:off x="3563888" y="908720"/>
            <a:ext cx="2088232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4283968" y="1700808"/>
            <a:ext cx="720080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4283968" y="4077072"/>
            <a:ext cx="720080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Inhaltsplatzhalt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3" r="28738" b="88813"/>
          <a:stretch>
            <a:fillRect/>
          </a:stretch>
        </p:blipFill>
        <p:spPr>
          <a:xfrm>
            <a:off x="2483768" y="0"/>
            <a:ext cx="4032448" cy="74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66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7" r="48425" b="15499"/>
          <a:stretch>
            <a:fillRect/>
          </a:stretch>
        </p:blipFill>
        <p:spPr>
          <a:xfrm>
            <a:off x="0" y="836712"/>
            <a:ext cx="4716016" cy="4896544"/>
          </a:xfrm>
        </p:spPr>
      </p:pic>
      <p:sp>
        <p:nvSpPr>
          <p:cNvPr id="2" name="Rechteck 1"/>
          <p:cNvSpPr/>
          <p:nvPr/>
        </p:nvSpPr>
        <p:spPr>
          <a:xfrm>
            <a:off x="971600" y="5517232"/>
            <a:ext cx="7488832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Inhaltsplatzhalt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3" r="28738" b="88813"/>
          <a:stretch>
            <a:fillRect/>
          </a:stretch>
        </p:blipFill>
        <p:spPr>
          <a:xfrm>
            <a:off x="2483768" y="0"/>
            <a:ext cx="4032448" cy="747154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3491880" y="836712"/>
            <a:ext cx="1728192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3419872" y="4437112"/>
            <a:ext cx="1944216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4499992" y="4077072"/>
            <a:ext cx="57606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4355976" y="1844824"/>
            <a:ext cx="57606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971600" y="4437112"/>
            <a:ext cx="1296144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/>
          <p:cNvSpPr/>
          <p:nvPr/>
        </p:nvSpPr>
        <p:spPr>
          <a:xfrm>
            <a:off x="3491880" y="4293096"/>
            <a:ext cx="115212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766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371600" y="2209800"/>
            <a:ext cx="6477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Char char="•"/>
            </a:pPr>
            <a:endParaRPr lang="de-DE" dirty="0">
              <a:latin typeface="Unit-Light" pitchFamily="2" charset="0"/>
            </a:endParaRPr>
          </a:p>
          <a:p>
            <a:pPr marL="457200" indent="-457200">
              <a:spcBef>
                <a:spcPct val="50000"/>
              </a:spcBef>
            </a:pPr>
            <a:endParaRPr lang="de-DE" dirty="0">
              <a:latin typeface="Unit-Light" pitchFamily="2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endParaRPr lang="de-DE" dirty="0">
              <a:latin typeface="Unit-Light" pitchFamily="2" charset="0"/>
            </a:endParaRPr>
          </a:p>
        </p:txBody>
      </p:sp>
      <p:pic>
        <p:nvPicPr>
          <p:cNvPr id="7" name="Grafik 6" descr="bi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404664"/>
            <a:ext cx="2252472" cy="57912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7" r="48425" b="17656"/>
          <a:stretch>
            <a:fillRect/>
          </a:stretch>
        </p:blipFill>
        <p:spPr>
          <a:xfrm>
            <a:off x="0" y="836712"/>
            <a:ext cx="4716016" cy="4752528"/>
          </a:xfrm>
        </p:spPr>
      </p:pic>
      <p:pic>
        <p:nvPicPr>
          <p:cNvPr id="4" name="Inhaltsplatzhalt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3" r="28738" b="88813"/>
          <a:stretch>
            <a:fillRect/>
          </a:stretch>
        </p:blipFill>
        <p:spPr>
          <a:xfrm>
            <a:off x="2483768" y="0"/>
            <a:ext cx="4032448" cy="747154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3491880" y="980728"/>
            <a:ext cx="1440160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4355976" y="2060848"/>
            <a:ext cx="57606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4283968" y="3933056"/>
            <a:ext cx="57606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/>
          <p:cNvSpPr/>
          <p:nvPr/>
        </p:nvSpPr>
        <p:spPr>
          <a:xfrm>
            <a:off x="4499992" y="4365104"/>
            <a:ext cx="72008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3419872" y="5373216"/>
            <a:ext cx="1728192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899592" y="4437112"/>
            <a:ext cx="1440160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766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Folie_Afrika_e_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Ellipse 2"/>
          <p:cNvSpPr/>
          <p:nvPr/>
        </p:nvSpPr>
        <p:spPr>
          <a:xfrm>
            <a:off x="3635896" y="2060848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Ellipse 3"/>
          <p:cNvSpPr/>
          <p:nvPr/>
        </p:nvSpPr>
        <p:spPr>
          <a:xfrm>
            <a:off x="4788024" y="3140968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Ellipse 4"/>
          <p:cNvSpPr/>
          <p:nvPr/>
        </p:nvSpPr>
        <p:spPr>
          <a:xfrm>
            <a:off x="3419872" y="2492896"/>
            <a:ext cx="360040" cy="19442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llipse 6"/>
          <p:cNvSpPr/>
          <p:nvPr/>
        </p:nvSpPr>
        <p:spPr>
          <a:xfrm>
            <a:off x="3779912" y="2060848"/>
            <a:ext cx="360040" cy="19442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/>
          <p:cNvSpPr/>
          <p:nvPr/>
        </p:nvSpPr>
        <p:spPr>
          <a:xfrm>
            <a:off x="5364088" y="2708920"/>
            <a:ext cx="360040" cy="19442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959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7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7" r="48425" b="17656"/>
          <a:stretch>
            <a:fillRect/>
          </a:stretch>
        </p:blipFill>
        <p:spPr>
          <a:xfrm>
            <a:off x="0" y="836712"/>
            <a:ext cx="4716016" cy="4752528"/>
          </a:xfrm>
          <a:prstGeom prst="rect">
            <a:avLst/>
          </a:prstGeom>
        </p:spPr>
      </p:pic>
      <p:pic>
        <p:nvPicPr>
          <p:cNvPr id="7" name="Inhaltsplatzhalt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3" r="28738" b="88813"/>
          <a:stretch>
            <a:fillRect/>
          </a:stretch>
        </p:blipFill>
        <p:spPr>
          <a:xfrm>
            <a:off x="2483768" y="0"/>
            <a:ext cx="4032448" cy="747154"/>
          </a:xfrm>
          <a:prstGeom prst="rect">
            <a:avLst/>
          </a:prstGeom>
        </p:spPr>
      </p:pic>
      <p:sp>
        <p:nvSpPr>
          <p:cNvPr id="10" name="Rechteck 9"/>
          <p:cNvSpPr/>
          <p:nvPr/>
        </p:nvSpPr>
        <p:spPr>
          <a:xfrm>
            <a:off x="3491880" y="764704"/>
            <a:ext cx="122413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3419872" y="5373216"/>
            <a:ext cx="1440160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4499992" y="4149080"/>
            <a:ext cx="504056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Ellipse 12"/>
          <p:cNvSpPr/>
          <p:nvPr/>
        </p:nvSpPr>
        <p:spPr>
          <a:xfrm>
            <a:off x="4427984" y="4365104"/>
            <a:ext cx="216024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4283968" y="2060848"/>
            <a:ext cx="86409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766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7" r="35038" b="11187"/>
          <a:stretch>
            <a:fillRect/>
          </a:stretch>
        </p:blipFill>
        <p:spPr>
          <a:xfrm>
            <a:off x="0" y="836712"/>
            <a:ext cx="5940152" cy="5184576"/>
          </a:xfrm>
        </p:spPr>
      </p:pic>
      <p:sp>
        <p:nvSpPr>
          <p:cNvPr id="2" name="Rechteck 1"/>
          <p:cNvSpPr/>
          <p:nvPr/>
        </p:nvSpPr>
        <p:spPr>
          <a:xfrm>
            <a:off x="971600" y="5517232"/>
            <a:ext cx="7488832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Inhaltsplatzhalt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3" r="28738" b="88813"/>
          <a:stretch>
            <a:fillRect/>
          </a:stretch>
        </p:blipFill>
        <p:spPr>
          <a:xfrm>
            <a:off x="2483768" y="0"/>
            <a:ext cx="4032448" cy="747154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5508104" y="3789040"/>
            <a:ext cx="648072" cy="1800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5508104" y="1052736"/>
            <a:ext cx="648072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5868144" y="3429000"/>
            <a:ext cx="351656" cy="8004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766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s_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323528" y="404664"/>
            <a:ext cx="403244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395536" y="2132856"/>
            <a:ext cx="504056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323528" y="404664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 smtClean="0">
                <a:latin typeface="Unit-Medium" panose="02000506040000020004" pitchFamily="2" charset="0"/>
                <a:cs typeface="Arial" pitchFamily="34" charset="0"/>
              </a:rPr>
              <a:t>Number</a:t>
            </a:r>
            <a:r>
              <a:rPr lang="de-DE" sz="1600" dirty="0" smtClean="0">
                <a:latin typeface="Unit-Medium" panose="02000506040000020004" pitchFamily="2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Unit-Medium" panose="02000506040000020004" pitchFamily="2" charset="0"/>
                <a:cs typeface="Arial" pitchFamily="34" charset="0"/>
              </a:rPr>
              <a:t>of</a:t>
            </a:r>
            <a:r>
              <a:rPr lang="de-DE" sz="1600" dirty="0" smtClean="0">
                <a:latin typeface="Unit-Medium" panose="02000506040000020004" pitchFamily="2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Unit-Medium" panose="02000506040000020004" pitchFamily="2" charset="0"/>
                <a:cs typeface="Arial" pitchFamily="34" charset="0"/>
              </a:rPr>
              <a:t>inhabitants</a:t>
            </a:r>
            <a:r>
              <a:rPr lang="de-DE" sz="1600" dirty="0" smtClean="0">
                <a:latin typeface="Unit-Medium" panose="02000506040000020004" pitchFamily="2" charset="0"/>
                <a:cs typeface="Arial" pitchFamily="34" charset="0"/>
              </a:rPr>
              <a:t> in South Korea </a:t>
            </a:r>
            <a:r>
              <a:rPr lang="de-DE" sz="1600" dirty="0" err="1" smtClean="0">
                <a:latin typeface="Unit-Medium" panose="02000506040000020004" pitchFamily="2" charset="0"/>
                <a:cs typeface="Arial" pitchFamily="34" charset="0"/>
              </a:rPr>
              <a:t>according</a:t>
            </a:r>
            <a:r>
              <a:rPr lang="de-DE" sz="1600" dirty="0" smtClean="0">
                <a:latin typeface="Unit-Medium" panose="02000506040000020004" pitchFamily="2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Unit-Medium" panose="02000506040000020004" pitchFamily="2" charset="0"/>
                <a:cs typeface="Arial" pitchFamily="34" charset="0"/>
              </a:rPr>
              <a:t>to</a:t>
            </a:r>
            <a:r>
              <a:rPr lang="de-DE" sz="1600" dirty="0" smtClean="0">
                <a:latin typeface="Unit-Medium" panose="02000506040000020004" pitchFamily="2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Unit-Medium" panose="02000506040000020004" pitchFamily="2" charset="0"/>
                <a:cs typeface="Arial" pitchFamily="34" charset="0"/>
              </a:rPr>
              <a:t>age</a:t>
            </a:r>
            <a:r>
              <a:rPr lang="de-DE" sz="1600" dirty="0" smtClean="0">
                <a:latin typeface="Unit-Medium" panose="02000506040000020004" pitchFamily="2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Unit-Medium" panose="02000506040000020004" pitchFamily="2" charset="0"/>
                <a:cs typeface="Arial" pitchFamily="34" charset="0"/>
              </a:rPr>
              <a:t>groups</a:t>
            </a:r>
            <a:r>
              <a:rPr lang="de-DE" sz="1600" dirty="0" smtClean="0">
                <a:latin typeface="Unit-Medium" panose="02000506040000020004" pitchFamily="2" charset="0"/>
                <a:cs typeface="Arial" pitchFamily="34" charset="0"/>
              </a:rPr>
              <a:t>, </a:t>
            </a:r>
            <a:r>
              <a:rPr lang="de-DE" sz="1600" dirty="0" err="1" smtClean="0">
                <a:latin typeface="Unit-Medium" panose="02000506040000020004" pitchFamily="2" charset="0"/>
                <a:cs typeface="Arial" pitchFamily="34" charset="0"/>
              </a:rPr>
              <a:t>numbers</a:t>
            </a:r>
            <a:r>
              <a:rPr lang="de-DE" sz="1600" dirty="0" smtClean="0">
                <a:latin typeface="Unit-Medium" panose="02000506040000020004" pitchFamily="2" charset="0"/>
                <a:cs typeface="Arial" pitchFamily="34" charset="0"/>
              </a:rPr>
              <a:t> in 1.000</a:t>
            </a:r>
            <a:endParaRPr lang="de-DE" sz="1600" dirty="0">
              <a:latin typeface="Unit-Medium" panose="02000506040000020004" pitchFamily="2" charset="0"/>
              <a:cs typeface="Arial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323528" y="1052156"/>
            <a:ext cx="15279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Unit-Medium" panose="02000506040000020004" pitchFamily="2" charset="0"/>
              </a:rPr>
              <a:t>Data: United </a:t>
            </a:r>
            <a:r>
              <a:rPr lang="de-DE" sz="1200" dirty="0" err="1" smtClean="0">
                <a:latin typeface="Unit-Medium" panose="02000506040000020004" pitchFamily="2" charset="0"/>
              </a:rPr>
              <a:t>Nations</a:t>
            </a:r>
            <a:endParaRPr lang="de-DE" sz="1200" dirty="0">
              <a:latin typeface="Unit-Medium" panose="02000506040000020004" pitchFamily="2" charset="0"/>
            </a:endParaRPr>
          </a:p>
        </p:txBody>
      </p:sp>
      <p:pic>
        <p:nvPicPr>
          <p:cNvPr id="10" name="Grafik 9" descr="BI_Logo_eng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260648"/>
            <a:ext cx="2096016" cy="648072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920807" y="2492896"/>
            <a:ext cx="410833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de-DE" dirty="0"/>
          </a:p>
        </p:txBody>
      </p:sp>
      <p:sp>
        <p:nvSpPr>
          <p:cNvPr id="15" name="Rechteck 14"/>
          <p:cNvSpPr/>
          <p:nvPr/>
        </p:nvSpPr>
        <p:spPr>
          <a:xfrm>
            <a:off x="1475656" y="2492896"/>
            <a:ext cx="36004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995407" y="2564904"/>
            <a:ext cx="410833" cy="14401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nit-Medium" panose="02000506040000020004" pitchFamily="2" charset="0"/>
                <a:ea typeface="+mj-ea"/>
                <a:cs typeface="+mj-cs"/>
              </a:rPr>
              <a:t>Men</a:t>
            </a:r>
            <a:endParaRPr kumimoji="0" lang="de-DE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nit-Medium" panose="02000506040000020004" pitchFamily="2" charset="0"/>
              <a:ea typeface="+mj-ea"/>
              <a:cs typeface="+mj-cs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406240" y="2572345"/>
            <a:ext cx="498872" cy="14401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800" dirty="0" smtClean="0">
                <a:latin typeface="Unit-Medium" panose="02000506040000020004" pitchFamily="2" charset="0"/>
                <a:ea typeface="+mj-ea"/>
                <a:cs typeface="+mj-cs"/>
              </a:rPr>
              <a:t>Women</a:t>
            </a:r>
            <a:endParaRPr kumimoji="0" lang="de-DE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nit-Medium" panose="02000506040000020004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4503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58"/>
            <a:ext cx="9144000" cy="6678884"/>
          </a:xfrm>
        </p:spPr>
      </p:pic>
      <p:sp>
        <p:nvSpPr>
          <p:cNvPr id="2" name="Rechteck 1"/>
          <p:cNvSpPr/>
          <p:nvPr/>
        </p:nvSpPr>
        <p:spPr>
          <a:xfrm>
            <a:off x="971600" y="5517232"/>
            <a:ext cx="7488832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766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58"/>
            <a:ext cx="9144000" cy="6678884"/>
          </a:xfrm>
        </p:spPr>
      </p:pic>
    </p:spTree>
    <p:extLst>
      <p:ext uri="{BB962C8B-B14F-4D97-AF65-F5344CB8AC3E}">
        <p14:creationId xmlns:p14="http://schemas.microsoft.com/office/powerpoint/2010/main" val="5683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>
              <a:buNone/>
            </a:pPr>
            <a:r>
              <a:rPr lang="de-DE" sz="4000" dirty="0" smtClean="0"/>
              <a:t>www.berlin-institut.org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534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 fontScale="92500" lnSpcReduction="20000"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Unit-Light" pitchFamily="2" charset="0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vorlage_bi_folien_englisch</Template>
  <TotalTime>0</TotalTime>
  <Words>138</Words>
  <Application>Microsoft Office PowerPoint</Application>
  <PresentationFormat>Bildschirmpräsentation (4:3)</PresentationFormat>
  <Paragraphs>63</Paragraphs>
  <Slides>27</Slides>
  <Notes>27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27</vt:i4>
      </vt:variant>
    </vt:vector>
  </HeadingPairs>
  <TitlesOfParts>
    <vt:vector size="35" baseType="lpstr">
      <vt:lpstr>Arial</vt:lpstr>
      <vt:lpstr>Unit-Light</vt:lpstr>
      <vt:lpstr>Symbol</vt:lpstr>
      <vt:lpstr>Calibri</vt:lpstr>
      <vt:lpstr>Unit-Medium</vt:lpstr>
      <vt:lpstr>Times</vt:lpstr>
      <vt:lpstr>Larissa-Design</vt:lpstr>
      <vt:lpstr>Präsentation</vt:lpstr>
      <vt:lpstr>  Population Dynamics  Challenges and Opportunities </vt:lpstr>
      <vt:lpstr>PowerPoint-Präsentation</vt:lpstr>
      <vt:lpstr>World population in billions, medium variant, by type of country</vt:lpstr>
      <vt:lpstr>United Nations Population Prospect in different variants, in billions </vt:lpstr>
      <vt:lpstr>United Nations Population Prospect in different variants, in billions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Berlin-Institut</dc:creator>
  <cp:lastModifiedBy>Tanja Kiziak</cp:lastModifiedBy>
  <cp:revision>178</cp:revision>
  <cp:lastPrinted>2013-05-27T09:17:56Z</cp:lastPrinted>
  <dcterms:created xsi:type="dcterms:W3CDTF">2010-09-09T09:29:56Z</dcterms:created>
  <dcterms:modified xsi:type="dcterms:W3CDTF">2013-10-17T13:35:19Z</dcterms:modified>
</cp:coreProperties>
</file>